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69" r:id="rId4"/>
    <p:sldId id="257" r:id="rId5"/>
    <p:sldId id="262" r:id="rId6"/>
    <p:sldId id="258" r:id="rId7"/>
    <p:sldId id="264" r:id="rId8"/>
    <p:sldId id="265" r:id="rId9"/>
    <p:sldId id="266" r:id="rId10"/>
    <p:sldId id="261" r:id="rId11"/>
    <p:sldId id="259" r:id="rId12"/>
    <p:sldId id="263" r:id="rId13"/>
    <p:sldId id="267" r:id="rId14"/>
    <p:sldId id="268"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2/14/2020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2/14/2020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2/14/2020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2/14/2020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2/14/2020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hepathwayprogram.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smtClean="0"/>
              <a:t>Substance abuse among teens</a:t>
            </a:r>
            <a:endParaRPr lang="en-US" sz="6600" dirty="0"/>
          </a:p>
        </p:txBody>
      </p:sp>
      <p:sp>
        <p:nvSpPr>
          <p:cNvPr id="3" name="Subtitle 2"/>
          <p:cNvSpPr>
            <a:spLocks noGrp="1"/>
          </p:cNvSpPr>
          <p:nvPr>
            <p:ph type="subTitle" idx="1"/>
          </p:nvPr>
        </p:nvSpPr>
        <p:spPr/>
        <p:txBody>
          <a:bodyPr/>
          <a:lstStyle/>
          <a:p>
            <a:r>
              <a:rPr lang="en-US" dirty="0" smtClean="0"/>
              <a:t>Julianne Haddad, LMSW</a:t>
            </a:r>
          </a:p>
          <a:p>
            <a:r>
              <a:rPr lang="en-US" dirty="0" smtClean="0"/>
              <a:t>Presenter: Kyle </a:t>
            </a:r>
            <a:r>
              <a:rPr lang="en-US" dirty="0" smtClean="0"/>
              <a:t>&amp; Haley </a:t>
            </a:r>
            <a:r>
              <a:rPr lang="en-US" dirty="0"/>
              <a:t>f</a:t>
            </a:r>
            <a:r>
              <a:rPr lang="en-US" dirty="0" smtClean="0"/>
              <a:t>rom </a:t>
            </a:r>
            <a:r>
              <a:rPr lang="en-US" dirty="0"/>
              <a:t>T</a:t>
            </a:r>
            <a:r>
              <a:rPr lang="en-US" dirty="0" smtClean="0"/>
              <a:t>he </a:t>
            </a:r>
            <a:r>
              <a:rPr lang="en-US" dirty="0" smtClean="0"/>
              <a:t>Pathway Program</a:t>
            </a:r>
            <a:endParaRPr lang="en-US" dirty="0"/>
          </a:p>
        </p:txBody>
      </p:sp>
    </p:spTree>
    <p:extLst>
      <p:ext uri="{BB962C8B-B14F-4D97-AF65-F5344CB8AC3E}">
        <p14:creationId xmlns:p14="http://schemas.microsoft.com/office/powerpoint/2010/main" val="323575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of Abuse </a:t>
            </a:r>
            <a:endParaRPr lang="en-US" dirty="0"/>
          </a:p>
        </p:txBody>
      </p:sp>
      <p:sp>
        <p:nvSpPr>
          <p:cNvPr id="3" name="Content Placeholder 2"/>
          <p:cNvSpPr>
            <a:spLocks noGrp="1"/>
          </p:cNvSpPr>
          <p:nvPr>
            <p:ph idx="1"/>
          </p:nvPr>
        </p:nvSpPr>
        <p:spPr/>
        <p:txBody>
          <a:bodyPr/>
          <a:lstStyle/>
          <a:p>
            <a:r>
              <a:rPr lang="en-US" dirty="0"/>
              <a:t>Opioids and other pain killers</a:t>
            </a:r>
          </a:p>
          <a:p>
            <a:r>
              <a:rPr lang="en-US" dirty="0"/>
              <a:t>Stimulants </a:t>
            </a:r>
          </a:p>
          <a:p>
            <a:r>
              <a:rPr lang="en-US" dirty="0"/>
              <a:t>Anti-anxiety drugs</a:t>
            </a:r>
          </a:p>
          <a:p>
            <a:r>
              <a:rPr lang="en-US" dirty="0"/>
              <a:t>Sedative/hypnotics</a:t>
            </a:r>
          </a:p>
          <a:p>
            <a:r>
              <a:rPr lang="en-US" dirty="0"/>
              <a:t>Feel good drugs (antidepressants)</a:t>
            </a:r>
          </a:p>
          <a:p>
            <a:r>
              <a:rPr lang="en-US" dirty="0"/>
              <a:t>Look good drugs (steroids)</a:t>
            </a:r>
          </a:p>
          <a:p>
            <a:r>
              <a:rPr lang="en-US" dirty="0"/>
              <a:t>Feeling goofy drugs (psychedelics)</a:t>
            </a:r>
          </a:p>
          <a:p>
            <a:endParaRPr lang="en-US" dirty="0"/>
          </a:p>
        </p:txBody>
      </p:sp>
    </p:spTree>
    <p:extLst>
      <p:ext uri="{BB962C8B-B14F-4D97-AF65-F5344CB8AC3E}">
        <p14:creationId xmlns:p14="http://schemas.microsoft.com/office/powerpoint/2010/main" val="2714442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of Prescription Drugs </a:t>
            </a:r>
            <a:endParaRPr lang="en-US" dirty="0"/>
          </a:p>
        </p:txBody>
      </p:sp>
      <p:sp>
        <p:nvSpPr>
          <p:cNvPr id="3" name="Content Placeholder 2"/>
          <p:cNvSpPr>
            <a:spLocks noGrp="1"/>
          </p:cNvSpPr>
          <p:nvPr>
            <p:ph idx="1"/>
          </p:nvPr>
        </p:nvSpPr>
        <p:spPr/>
        <p:txBody>
          <a:bodyPr/>
          <a:lstStyle/>
          <a:p>
            <a:r>
              <a:rPr lang="en-US" dirty="0"/>
              <a:t>Addiction</a:t>
            </a:r>
          </a:p>
          <a:p>
            <a:r>
              <a:rPr lang="en-US" dirty="0"/>
              <a:t>Overdose</a:t>
            </a:r>
          </a:p>
          <a:p>
            <a:r>
              <a:rPr lang="en-US" dirty="0"/>
              <a:t>Exhaustion and/or confusion</a:t>
            </a:r>
          </a:p>
          <a:p>
            <a:r>
              <a:rPr lang="en-US" dirty="0"/>
              <a:t>Abnormal heart rhythms</a:t>
            </a:r>
          </a:p>
          <a:p>
            <a:r>
              <a:rPr lang="en-US" dirty="0"/>
              <a:t>Psychosis- with addiction or withdrawal</a:t>
            </a:r>
          </a:p>
          <a:p>
            <a:r>
              <a:rPr lang="en-US" dirty="0"/>
              <a:t>Prevent learning of healthy coping skills </a:t>
            </a:r>
          </a:p>
          <a:p>
            <a:endParaRPr lang="en-US" dirty="0"/>
          </a:p>
        </p:txBody>
      </p:sp>
    </p:spTree>
    <p:extLst>
      <p:ext uri="{BB962C8B-B14F-4D97-AF65-F5344CB8AC3E}">
        <p14:creationId xmlns:p14="http://schemas.microsoft.com/office/powerpoint/2010/main" val="1442312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prescription drug misuse </a:t>
            </a:r>
            <a:endParaRPr lang="en-US" dirty="0"/>
          </a:p>
        </p:txBody>
      </p:sp>
      <p:sp>
        <p:nvSpPr>
          <p:cNvPr id="3" name="Content Placeholder 2"/>
          <p:cNvSpPr>
            <a:spLocks noGrp="1"/>
          </p:cNvSpPr>
          <p:nvPr>
            <p:ph idx="1"/>
          </p:nvPr>
        </p:nvSpPr>
        <p:spPr/>
        <p:txBody>
          <a:bodyPr/>
          <a:lstStyle/>
          <a:p>
            <a:r>
              <a:rPr lang="en-US" dirty="0"/>
              <a:t>1. Drug overdose deaths, primarily from prescription medications, is the leading cause of accidental death in the U.S. Clearly misusing prescription medications can be harmful to your health. In addition, selling or taking someone else’s prescription medication is a felony offense and punishable by jail time. </a:t>
            </a:r>
            <a:endParaRPr lang="en-US" dirty="0" smtClean="0"/>
          </a:p>
          <a:p>
            <a:r>
              <a:rPr lang="en-US" dirty="0" smtClean="0"/>
              <a:t>2</a:t>
            </a:r>
            <a:r>
              <a:rPr lang="en-US" dirty="0"/>
              <a:t>. The most commonly misused prescription drugs include opioid pain medications (e.g. Vicodin, OxyContin), sedatives (e.g., Xanax, Valium) and stimulants (e.g., Adderall, Ritalin)</a:t>
            </a:r>
          </a:p>
        </p:txBody>
      </p:sp>
    </p:spTree>
    <p:extLst>
      <p:ext uri="{BB962C8B-B14F-4D97-AF65-F5344CB8AC3E}">
        <p14:creationId xmlns:p14="http://schemas.microsoft.com/office/powerpoint/2010/main" val="2784664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Fuel the Problem </a:t>
            </a:r>
            <a:endParaRPr lang="en-US" dirty="0"/>
          </a:p>
        </p:txBody>
      </p:sp>
      <p:sp>
        <p:nvSpPr>
          <p:cNvPr id="3" name="Content Placeholder 2"/>
          <p:cNvSpPr>
            <a:spLocks noGrp="1"/>
          </p:cNvSpPr>
          <p:nvPr>
            <p:ph idx="1"/>
          </p:nvPr>
        </p:nvSpPr>
        <p:spPr/>
        <p:txBody>
          <a:bodyPr/>
          <a:lstStyle/>
          <a:p>
            <a:r>
              <a:rPr lang="en-US" dirty="0"/>
              <a:t>1. Drug-taking Culture: We are a drug-taking society, and the use of medications has become normalized in our culture</a:t>
            </a:r>
            <a:r>
              <a:rPr lang="en-US" dirty="0" smtClean="0"/>
              <a:t>.</a:t>
            </a:r>
          </a:p>
          <a:p>
            <a:r>
              <a:rPr lang="en-US" dirty="0" smtClean="0"/>
              <a:t> </a:t>
            </a:r>
            <a:r>
              <a:rPr lang="en-US" dirty="0"/>
              <a:t>2. Easy Access: Because we are using medications at unprecedented rates, they are relatively easy to obtain without a prescription. In fact, data from the National Survey on Drug Use and Health demonstrates that the majority of individuals that misuse a prescription drug get them from family members or </a:t>
            </a:r>
            <a:r>
              <a:rPr lang="en-US" dirty="0" smtClean="0"/>
              <a:t>friends</a:t>
            </a:r>
          </a:p>
          <a:p>
            <a:r>
              <a:rPr lang="en-US" dirty="0" smtClean="0"/>
              <a:t>3. </a:t>
            </a:r>
            <a:r>
              <a:rPr lang="en-US" dirty="0"/>
              <a:t>Media: We are only one of two countries (other is New Zealand) that permit direct-to-consumer advertisements for prescription medications. These advertisements fuel our false beliefs that medications provide quick fixes to everyday problems.</a:t>
            </a:r>
          </a:p>
        </p:txBody>
      </p:sp>
    </p:spTree>
    <p:extLst>
      <p:ext uri="{BB962C8B-B14F-4D97-AF65-F5344CB8AC3E}">
        <p14:creationId xmlns:p14="http://schemas.microsoft.com/office/powerpoint/2010/main" val="92772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Fuel the Problem </a:t>
            </a:r>
          </a:p>
        </p:txBody>
      </p:sp>
      <p:sp>
        <p:nvSpPr>
          <p:cNvPr id="3" name="Content Placeholder 2"/>
          <p:cNvSpPr>
            <a:spLocks noGrp="1"/>
          </p:cNvSpPr>
          <p:nvPr>
            <p:ph idx="1"/>
          </p:nvPr>
        </p:nvSpPr>
        <p:spPr/>
        <p:txBody>
          <a:bodyPr/>
          <a:lstStyle/>
          <a:p>
            <a:r>
              <a:rPr lang="en-US" dirty="0" smtClean="0"/>
              <a:t>4. </a:t>
            </a:r>
            <a:r>
              <a:rPr lang="en-US" dirty="0"/>
              <a:t>Mixing Drugs: Misperceptions also exist regarding the dangers of mixing prescription medications with alcohol. Many overdoses result from mixing prescription medications with alcohol or with other drugs. </a:t>
            </a:r>
            <a:endParaRPr lang="en-US" dirty="0" smtClean="0"/>
          </a:p>
          <a:p>
            <a:r>
              <a:rPr lang="en-US" dirty="0"/>
              <a:t>5</a:t>
            </a:r>
            <a:r>
              <a:rPr lang="en-US" dirty="0" smtClean="0"/>
              <a:t>. </a:t>
            </a:r>
            <a:r>
              <a:rPr lang="en-US" dirty="0"/>
              <a:t>Pressures facing youth: Like adults, many youth misuse prescription medications to deal with various pressures they experience. Pressures may include managing daily stress and anxiety or perhaps pressure to perform at a high level either in athletics or </a:t>
            </a:r>
            <a:r>
              <a:rPr lang="en-US" dirty="0" smtClean="0"/>
              <a:t>in </a:t>
            </a:r>
            <a:r>
              <a:rPr lang="en-US" dirty="0"/>
              <a:t>academics. </a:t>
            </a:r>
            <a:endParaRPr lang="en-US" dirty="0" smtClean="0"/>
          </a:p>
          <a:p>
            <a:r>
              <a:rPr lang="en-US" dirty="0" smtClean="0"/>
              <a:t>6. </a:t>
            </a:r>
            <a:r>
              <a:rPr lang="en-US" dirty="0"/>
              <a:t>Issues of care: In some situations, healthcare professionals may not be educating patients on the safe use of the medications prescribed to them following a surgery or treatment of a medical condition. This lack of education can lead to misuse.</a:t>
            </a:r>
          </a:p>
        </p:txBody>
      </p:sp>
    </p:spTree>
    <p:extLst>
      <p:ext uri="{BB962C8B-B14F-4D97-AF65-F5344CB8AC3E}">
        <p14:creationId xmlns:p14="http://schemas.microsoft.com/office/powerpoint/2010/main" val="3943788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Medications Safely </a:t>
            </a:r>
            <a:endParaRPr lang="en-US" dirty="0"/>
          </a:p>
        </p:txBody>
      </p:sp>
      <p:sp>
        <p:nvSpPr>
          <p:cNvPr id="3" name="Content Placeholder 2"/>
          <p:cNvSpPr>
            <a:spLocks noGrp="1"/>
          </p:cNvSpPr>
          <p:nvPr>
            <p:ph idx="1"/>
          </p:nvPr>
        </p:nvSpPr>
        <p:spPr>
          <a:xfrm>
            <a:off x="1371600" y="1404257"/>
            <a:ext cx="9601200" cy="4463143"/>
          </a:xfrm>
        </p:spPr>
        <p:txBody>
          <a:bodyPr>
            <a:normAutofit/>
          </a:bodyPr>
          <a:lstStyle/>
          <a:p>
            <a:r>
              <a:rPr lang="en-US" dirty="0"/>
              <a:t>You can easily make a difference by incorporating three safe medication practices into your daily life: </a:t>
            </a:r>
            <a:r>
              <a:rPr lang="en-US" b="1" dirty="0"/>
              <a:t>Follow instructions, keep for </a:t>
            </a:r>
            <a:r>
              <a:rPr lang="en-US" b="1" dirty="0" smtClean="0"/>
              <a:t>yourself </a:t>
            </a:r>
          </a:p>
          <a:p>
            <a:r>
              <a:rPr lang="en-US" b="1" dirty="0" smtClean="0"/>
              <a:t>Follow Instructions:</a:t>
            </a:r>
            <a:r>
              <a:rPr lang="en-US" dirty="0"/>
              <a:t>.</a:t>
            </a:r>
            <a:r>
              <a:rPr lang="en-US" sz="1800" dirty="0"/>
              <a:t> Instructions are provided to keep us safe. When we don’t follow instructions, we increase the likelihood that negative side effects, including developing a dependency on some medications, can occur.</a:t>
            </a:r>
            <a:endParaRPr lang="en-US" sz="1800" b="1" dirty="0" smtClean="0"/>
          </a:p>
          <a:p>
            <a:r>
              <a:rPr lang="en-US" b="1" dirty="0" smtClean="0"/>
              <a:t>Keep for Yourself: </a:t>
            </a:r>
            <a:r>
              <a:rPr lang="en-US" sz="1800" dirty="0"/>
              <a:t>our genetics, existing medical conditions, current medications we may be taking, even our age and weight, can all determine how we respond to medication. And that includes not only how we respond to the therapeutic effects, but also to the negative side effects that can be harmful. Genetic risk factors that increase the propensity to develop a physical dependency or addiction to a drug do exist—how your friend’s body handles a medication is not telling of how your body will handle the same </a:t>
            </a:r>
            <a:r>
              <a:rPr lang="en-US" sz="1800" dirty="0" smtClean="0"/>
              <a:t>medication</a:t>
            </a:r>
            <a:endParaRPr lang="en-US" sz="1800" b="1" dirty="0" smtClean="0"/>
          </a:p>
        </p:txBody>
      </p:sp>
    </p:spTree>
    <p:extLst>
      <p:ext uri="{BB962C8B-B14F-4D97-AF65-F5344CB8AC3E}">
        <p14:creationId xmlns:p14="http://schemas.microsoft.com/office/powerpoint/2010/main" val="55571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685800"/>
            <a:ext cx="9601200" cy="4611414"/>
          </a:xfrm>
        </p:spPr>
        <p:txBody>
          <a:bodyPr/>
          <a:lstStyle/>
          <a:p>
            <a:pPr algn="ctr"/>
            <a:r>
              <a:rPr lang="en-US" dirty="0" smtClean="0">
                <a:hlinkClick r:id="rId2"/>
              </a:rPr>
              <a:t/>
            </a:r>
            <a:br>
              <a:rPr lang="en-US" dirty="0" smtClean="0">
                <a:hlinkClick r:id="rId2"/>
              </a:rPr>
            </a:br>
            <a:r>
              <a:rPr lang="en-US" dirty="0">
                <a:hlinkClick r:id="rId2"/>
              </a:rPr>
              <a:t/>
            </a:r>
            <a:br>
              <a:rPr lang="en-US" dirty="0">
                <a:hlinkClick r:id="rId2"/>
              </a:rPr>
            </a:br>
            <a:r>
              <a:rPr lang="en-US" dirty="0" smtClean="0">
                <a:hlinkClick r:id="rId2"/>
              </a:rPr>
              <a:t/>
            </a:r>
            <a:br>
              <a:rPr lang="en-US" dirty="0" smtClean="0">
                <a:hlinkClick r:id="rId2"/>
              </a:rPr>
            </a:br>
            <a:r>
              <a:rPr lang="en-US" dirty="0" smtClean="0">
                <a:hlinkClick r:id="rId2"/>
              </a:rPr>
              <a:t>Resource https</a:t>
            </a:r>
            <a:r>
              <a:rPr lang="en-US" dirty="0">
                <a:hlinkClick r:id="rId2"/>
              </a:rPr>
              <a:t>://thepathwayprogram.com/</a:t>
            </a:r>
            <a:endParaRPr lang="en-US" dirty="0"/>
          </a:p>
        </p:txBody>
      </p:sp>
    </p:spTree>
    <p:extLst>
      <p:ext uri="{BB962C8B-B14F-4D97-AF65-F5344CB8AC3E}">
        <p14:creationId xmlns:p14="http://schemas.microsoft.com/office/powerpoint/2010/main" val="922224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Haley’s story </a:t>
            </a:r>
            <a:endParaRPr lang="en-US" dirty="0"/>
          </a:p>
        </p:txBody>
      </p:sp>
      <p:sp>
        <p:nvSpPr>
          <p:cNvPr id="7" name="Subtitle 6"/>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85196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Growing Trend</a:t>
            </a:r>
            <a:endParaRPr lang="en-US" dirty="0"/>
          </a:p>
        </p:txBody>
      </p:sp>
      <p:sp>
        <p:nvSpPr>
          <p:cNvPr id="3" name="Content Placeholder 2"/>
          <p:cNvSpPr>
            <a:spLocks noGrp="1"/>
          </p:cNvSpPr>
          <p:nvPr>
            <p:ph idx="1"/>
          </p:nvPr>
        </p:nvSpPr>
        <p:spPr/>
        <p:txBody>
          <a:bodyPr/>
          <a:lstStyle/>
          <a:p>
            <a:r>
              <a:rPr lang="en-US" dirty="0"/>
              <a:t>Abuse of prescription drugs not prescribed for the teen taking them is a growing trend in the U.S.</a:t>
            </a:r>
          </a:p>
          <a:p>
            <a:r>
              <a:rPr lang="en-US" dirty="0"/>
              <a:t>Many teens believe prescription drugs are not as dangerous as illegal drugs</a:t>
            </a:r>
          </a:p>
          <a:p>
            <a:r>
              <a:rPr lang="en-US" dirty="0"/>
              <a:t>Approximately 1 out of every 5 teens has taken prescription drugs not prescribed for them</a:t>
            </a:r>
          </a:p>
          <a:p>
            <a:endParaRPr lang="en-US" dirty="0"/>
          </a:p>
        </p:txBody>
      </p:sp>
    </p:spTree>
    <p:extLst>
      <p:ext uri="{BB962C8B-B14F-4D97-AF65-F5344CB8AC3E}">
        <p14:creationId xmlns:p14="http://schemas.microsoft.com/office/powerpoint/2010/main" val="191545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New-Medical Users of Therapeutics </a:t>
            </a:r>
            <a:endParaRPr lang="en-US" dirty="0"/>
          </a:p>
        </p:txBody>
      </p:sp>
      <p:pic>
        <p:nvPicPr>
          <p:cNvPr id="4" name="Content Placeholder 3"/>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24422" y="2319263"/>
            <a:ext cx="5495555" cy="351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418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Use</a:t>
            </a:r>
            <a:endParaRPr lang="en-US" dirty="0"/>
          </a:p>
        </p:txBody>
      </p:sp>
      <p:sp>
        <p:nvSpPr>
          <p:cNvPr id="3" name="Content Placeholder 2"/>
          <p:cNvSpPr>
            <a:spLocks noGrp="1"/>
          </p:cNvSpPr>
          <p:nvPr>
            <p:ph idx="1"/>
          </p:nvPr>
        </p:nvSpPr>
        <p:spPr/>
        <p:txBody>
          <a:bodyPr/>
          <a:lstStyle/>
          <a:p>
            <a:r>
              <a:rPr lang="en-US" dirty="0"/>
              <a:t>Manage and regulate their lives</a:t>
            </a:r>
          </a:p>
          <a:p>
            <a:r>
              <a:rPr lang="en-US" dirty="0"/>
              <a:t>Increase energy</a:t>
            </a:r>
          </a:p>
          <a:p>
            <a:r>
              <a:rPr lang="en-US" dirty="0"/>
              <a:t>Increase ability to focus</a:t>
            </a:r>
          </a:p>
          <a:p>
            <a:r>
              <a:rPr lang="en-US" dirty="0"/>
              <a:t>Cope with academic, social or emotional stress</a:t>
            </a:r>
          </a:p>
          <a:p>
            <a:r>
              <a:rPr lang="en-US" dirty="0"/>
              <a:t>Lose weight or “bulk up”</a:t>
            </a:r>
          </a:p>
          <a:p>
            <a:endParaRPr lang="en-US" dirty="0"/>
          </a:p>
        </p:txBody>
      </p:sp>
    </p:spTree>
    <p:extLst>
      <p:ext uri="{BB962C8B-B14F-4D97-AF65-F5344CB8AC3E}">
        <p14:creationId xmlns:p14="http://schemas.microsoft.com/office/powerpoint/2010/main" val="379219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can help us when used as directed by a healthcare professional </a:t>
            </a:r>
            <a:endParaRPr lang="en-US" dirty="0"/>
          </a:p>
        </p:txBody>
      </p:sp>
      <p:sp>
        <p:nvSpPr>
          <p:cNvPr id="3" name="Content Placeholder 2"/>
          <p:cNvSpPr>
            <a:spLocks noGrp="1"/>
          </p:cNvSpPr>
          <p:nvPr>
            <p:ph idx="1"/>
          </p:nvPr>
        </p:nvSpPr>
        <p:spPr/>
        <p:txBody>
          <a:bodyPr/>
          <a:lstStyle/>
          <a:p>
            <a:r>
              <a:rPr lang="en-US" dirty="0"/>
              <a:t>Let’s begin by establishing the beneficial impact of prescription medications</a:t>
            </a:r>
            <a:r>
              <a:rPr lang="en-US" dirty="0" smtClean="0"/>
              <a:t>.</a:t>
            </a:r>
          </a:p>
          <a:p>
            <a:r>
              <a:rPr lang="en-US" dirty="0" smtClean="0"/>
              <a:t> </a:t>
            </a:r>
            <a:r>
              <a:rPr lang="en-US" dirty="0"/>
              <a:t>1. Prescription medications can help us lead longer and healthier lives when used under the supervision of a healthcare professional, like a pharmacist or doctor. </a:t>
            </a:r>
            <a:endParaRPr lang="en-US" dirty="0" smtClean="0"/>
          </a:p>
          <a:p>
            <a:r>
              <a:rPr lang="en-US" dirty="0" smtClean="0"/>
              <a:t>2</a:t>
            </a:r>
            <a:r>
              <a:rPr lang="en-US" dirty="0"/>
              <a:t>. Our life expectancy is the longest in history, and people are now able to live with many diseases that were once fatal. </a:t>
            </a:r>
            <a:endParaRPr lang="en-US" dirty="0" smtClean="0"/>
          </a:p>
          <a:p>
            <a:r>
              <a:rPr lang="en-US" dirty="0" smtClean="0"/>
              <a:t>3</a:t>
            </a:r>
            <a:r>
              <a:rPr lang="en-US" dirty="0"/>
              <a:t>. We are preventing or curing many illnesses and relieving troublesome symptoms, in part, because of prescription medications.</a:t>
            </a:r>
          </a:p>
        </p:txBody>
      </p:sp>
    </p:spTree>
    <p:extLst>
      <p:ext uri="{BB962C8B-B14F-4D97-AF65-F5344CB8AC3E}">
        <p14:creationId xmlns:p14="http://schemas.microsoft.com/office/powerpoint/2010/main" val="92910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Which Scenario Represents Prescription Drug Misuse? </a:t>
            </a:r>
            <a:endParaRPr lang="en-US" dirty="0"/>
          </a:p>
        </p:txBody>
      </p:sp>
      <p:sp>
        <p:nvSpPr>
          <p:cNvPr id="5" name="Content Placeholder 4"/>
          <p:cNvSpPr>
            <a:spLocks noGrp="1"/>
          </p:cNvSpPr>
          <p:nvPr>
            <p:ph idx="1"/>
          </p:nvPr>
        </p:nvSpPr>
        <p:spPr/>
        <p:txBody>
          <a:bodyPr/>
          <a:lstStyle/>
          <a:p>
            <a:r>
              <a:rPr lang="en-US" dirty="0"/>
              <a:t>1. Here are three scenarios. Scenario 1: an individual takes medication to help them study. Scenario </a:t>
            </a:r>
            <a:endParaRPr lang="en-US" dirty="0" smtClean="0"/>
          </a:p>
          <a:p>
            <a:r>
              <a:rPr lang="en-US" dirty="0" smtClean="0"/>
              <a:t>2</a:t>
            </a:r>
            <a:r>
              <a:rPr lang="en-US" dirty="0"/>
              <a:t>: an individual prescribed an opioid pain medication is in severe pain—the patient takes more than instructed to manage their pain. Scenario 3: an individual shares their prescription medication with a friend. 2. Which scenario do you think represents prescription drug misuse? Note to facilitator: Encourage participants to discuss amongst themselves which scenario(s) represent prescription drug misuse. When ready, poll the audience.</a:t>
            </a:r>
          </a:p>
        </p:txBody>
      </p:sp>
    </p:spTree>
    <p:extLst>
      <p:ext uri="{BB962C8B-B14F-4D97-AF65-F5344CB8AC3E}">
        <p14:creationId xmlns:p14="http://schemas.microsoft.com/office/powerpoint/2010/main" val="136280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Misusing Medications is: </a:t>
            </a:r>
            <a:endParaRPr lang="en-US" dirty="0"/>
          </a:p>
        </p:txBody>
      </p:sp>
      <p:sp>
        <p:nvSpPr>
          <p:cNvPr id="3" name="Content Placeholder 2"/>
          <p:cNvSpPr>
            <a:spLocks noGrp="1"/>
          </p:cNvSpPr>
          <p:nvPr>
            <p:ph idx="1"/>
          </p:nvPr>
        </p:nvSpPr>
        <p:spPr/>
        <p:txBody>
          <a:bodyPr/>
          <a:lstStyle/>
          <a:p>
            <a:r>
              <a:rPr lang="en-US" dirty="0"/>
              <a:t> Therefore, we define prescription drug misuse as </a:t>
            </a:r>
            <a:r>
              <a:rPr lang="en-US" dirty="0" smtClean="0"/>
              <a:t>engaging in </a:t>
            </a:r>
            <a:r>
              <a:rPr lang="en-US" dirty="0"/>
              <a:t>primarily three </a:t>
            </a:r>
            <a:r>
              <a:rPr lang="en-US" dirty="0" smtClean="0"/>
              <a:t>behaviors: </a:t>
            </a:r>
            <a:endParaRPr lang="en-US" dirty="0"/>
          </a:p>
          <a:p>
            <a:r>
              <a:rPr lang="en-US" dirty="0"/>
              <a:t>1. Taking more of a prescription medication than prescribed.</a:t>
            </a:r>
          </a:p>
          <a:p>
            <a:r>
              <a:rPr lang="en-US" dirty="0"/>
              <a:t>2. Taking a prescription medication for a reason different than</a:t>
            </a:r>
          </a:p>
          <a:p>
            <a:r>
              <a:rPr lang="en-US" dirty="0"/>
              <a:t>prescribed.</a:t>
            </a:r>
          </a:p>
          <a:p>
            <a:r>
              <a:rPr lang="en-US" dirty="0"/>
              <a:t>3. Sharing or taking someone else’s prescription medication.</a:t>
            </a:r>
          </a:p>
          <a:p>
            <a:endParaRPr lang="en-US" dirty="0"/>
          </a:p>
        </p:txBody>
      </p:sp>
    </p:spTree>
    <p:extLst>
      <p:ext uri="{BB962C8B-B14F-4D97-AF65-F5344CB8AC3E}">
        <p14:creationId xmlns:p14="http://schemas.microsoft.com/office/powerpoint/2010/main" val="279001007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27</TotalTime>
  <Words>914</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Franklin Gothic Book</vt:lpstr>
      <vt:lpstr>Crop</vt:lpstr>
      <vt:lpstr>Substance abuse among teens</vt:lpstr>
      <vt:lpstr>   Resource https://thepathwayprogram.com/</vt:lpstr>
      <vt:lpstr>Haley’s story </vt:lpstr>
      <vt:lpstr>A Growing Trend</vt:lpstr>
      <vt:lpstr>Number of New-Medical Users of Therapeutics </vt:lpstr>
      <vt:lpstr>Reasons for Use</vt:lpstr>
      <vt:lpstr>Medications can help us when used as directed by a healthcare professional </vt:lpstr>
      <vt:lpstr>Which Scenario Represents Prescription Drug Misuse? </vt:lpstr>
      <vt:lpstr>Misusing Medications is: </vt:lpstr>
      <vt:lpstr>Drugs of Abuse </vt:lpstr>
      <vt:lpstr>Risks of Prescription Drugs </vt:lpstr>
      <vt:lpstr>Facts about prescription drug misuse </vt:lpstr>
      <vt:lpstr>Factors that Fuel the Problem </vt:lpstr>
      <vt:lpstr>Factors that Fuel the Problem </vt:lpstr>
      <vt:lpstr>Using Medications Safely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Straight talk on Prescription Drugs</dc:title>
  <dc:creator>Haddad, Julianne</dc:creator>
  <cp:lastModifiedBy>Haddad, Julianne</cp:lastModifiedBy>
  <cp:revision>4</cp:revision>
  <dcterms:created xsi:type="dcterms:W3CDTF">2018-03-27T17:20:23Z</dcterms:created>
  <dcterms:modified xsi:type="dcterms:W3CDTF">2020-02-14T21:34:53Z</dcterms:modified>
</cp:coreProperties>
</file>